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1160125" cx="19799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78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81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387350" y="685800"/>
            <a:ext cx="608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ТС заголовок в 1 строку c картинкой">
  <p:cSld name="40_ТС заголовок в 1 строку c картинкой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С заголовок в 1 строку c картинкой">
  <p:cSld name="16_ТС заголовок в 1 строку c картинкой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12816" l="0" r="0" t="4375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С заголовок в 1 строку c картинкой">
  <p:cSld name="20_ТС заголовок в 1 строку c картинкой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fmla="val 161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/>
          <p:nvPr/>
        </p:nvSpPr>
        <p:spPr>
          <a:xfrm rot="10800000">
            <a:off x="13307828" y="0"/>
            <a:ext cx="6491472" cy="10440988"/>
          </a:xfrm>
          <a:custGeom>
            <a:rect b="b" l="l" r="r" t="t"/>
            <a:pathLst>
              <a:path extrusionOk="0" h="10287006" w="6491472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68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ТС заголовок в 1 строку c картинкой">
  <p:cSld name="29_ТС заголовок в 1 строку c картинко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ТС заголовок в 1 строку c картинкой">
  <p:cSld name="38_ТС заголовок в 1 строку c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ТС заголовок в 1 строку c картинкой">
  <p:cSld name="34_ТС заголовок в 1 строку c картинкой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/>
          <p:nvPr/>
        </p:nvSpPr>
        <p:spPr>
          <a:xfrm flipH="1" rot="10800000">
            <a:off x="10520490" y="0"/>
            <a:ext cx="9287822" cy="10458916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ТС заголовок в 1 строку c картинкой">
  <p:cSld name="37_ТС заголовок в 1 строку c картинко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6"/>
          <p:cNvSpPr/>
          <p:nvPr/>
        </p:nvSpPr>
        <p:spPr>
          <a:xfrm flipH="1" rot="10800000">
            <a:off x="10520490" y="10517"/>
            <a:ext cx="9287822" cy="10430470"/>
          </a:xfrm>
          <a:custGeom>
            <a:rect b="b" l="l" r="r" t="t"/>
            <a:pathLst>
              <a:path extrusionOk="0" h="10540918" w="9436761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600" lIns="45600" spcFirstLastPara="1" rIns="45600" wrap="square" tIns="45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6"/>
              <a:buFont typeface="Arial"/>
              <a:buNone/>
            </a:pPr>
            <a:r>
              <a:t/>
            </a:r>
            <a:endParaRPr b="0" i="0" sz="17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ТС заголовок в 1 строку c картинкой">
  <p:cSld name="30_ТС заголовок в 1 строку c картинкой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>
            <p:ph idx="2" type="pic"/>
          </p:nvPr>
        </p:nvSpPr>
        <p:spPr>
          <a:xfrm>
            <a:off x="1898372" y="6297147"/>
            <a:ext cx="17900930" cy="4862983"/>
          </a:xfrm>
          <a:prstGeom prst="snipRoundRect">
            <a:avLst>
              <a:gd fmla="val 28131" name="adj1"/>
              <a:gd fmla="val 0" name="adj2"/>
            </a:avLst>
          </a:prstGeom>
          <a:noFill/>
          <a:ln>
            <a:noFill/>
          </a:ln>
        </p:spPr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ТС заголовок в 1 строку c картинкой">
  <p:cSld name="28_ТС заголовок в 1 строку c картинко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>
            <p:ph idx="2" type="pic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ТС заголовок в 1 строку c картинкой">
  <p:cSld name="27_ТС заголовок в 1 строку c картинкой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>
            <p:ph idx="2" type="pic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С заголовок в 1 строку c картинкой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ТС заголовок в 1 строку c картинкой">
  <p:cSld name="39_ТС заголовок в 1 строку c картинко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С заголовок в 1 строку c картинкой">
  <p:cSld name="10_ТС заголовок в 1 строку c картинко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6"/>
              <a:buFont typeface="Noto Sans Symbols"/>
              <a:buNone/>
              <a:defRPr b="0" i="0" sz="27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2" type="body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402302" rtl="0" algn="l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3" type="body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7"/>
              <a:buFont typeface="Noto Sans Symbols"/>
              <a:buNone/>
              <a:defRPr b="0" i="0" sz="2657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4" type="body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0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ТС заголовок в 1 строку c картинкой">
  <p:cSld name="24_ТС заголовок в 1 строку c картинкой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ТС заголовок в 1 строку c картинкой">
  <p:cSld name="26_ТС заголовок в 1 строку c картинкой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 rot="-5400000">
            <a:off x="8130786" y="-8129359"/>
            <a:ext cx="3525495" cy="19792216"/>
          </a:xfrm>
          <a:custGeom>
            <a:rect b="b" l="l" r="r" t="t"/>
            <a:pathLst>
              <a:path extrusionOk="0" h="19792216" w="3525495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С заголовок в 1 строку c картинкой">
  <p:cSld name="19_ТС заголовок в 1 строку c картинкой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 flipH="1" rot="10800000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С заголовок в 1 строку c картинкой">
  <p:cSld name="18_ТС заголовок в 1 строку c картинко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"/>
              <a:buFont typeface="Noto Sans Symbols"/>
              <a:buNone/>
              <a:defRPr b="0" i="0" sz="19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25"/>
          <p:cNvSpPr/>
          <p:nvPr/>
        </p:nvSpPr>
        <p:spPr>
          <a:xfrm flipH="1" rot="10800000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ТС заголовок в 1 строку c картинкой">
  <p:cSld name="35_ТС заголовок в 1 строку c картинко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 flipH="1" rot="10800000">
            <a:off x="7001806" y="-2277"/>
            <a:ext cx="5795688" cy="7145900"/>
          </a:xfrm>
          <a:custGeom>
            <a:rect b="b" l="l" r="r" t="t"/>
            <a:pathLst>
              <a:path extrusionOk="0" h="7145900" w="5795688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ТС заголовок в 1 строку c картинкой">
  <p:cSld name="31_ТС заголовок в 1 строку c картинкой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ТС заголовок в 1 строку c картинкой">
  <p:cSld name="33_ТС заголовок в 1 строку c картинко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ТС заголовок в 1 строку c картинкой">
  <p:cSld name="22_ТС заголовок в 1 строку c картинкой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ТС заголовок в 1 строку c картинкой">
  <p:cSld name="25_ТС заголовок в 1 строку c картинкой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ТС заголовок в 1 строку c картинкой">
  <p:cSld name="43_ТС заголовок в 1 строку c картинкой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 rot="-5400000">
            <a:off x="7564506" y="-7560429"/>
            <a:ext cx="4679051" cy="19808065"/>
          </a:xfrm>
          <a:custGeom>
            <a:rect b="b" l="l" r="r" t="t"/>
            <a:pathLst>
              <a:path extrusionOk="0" h="19808065" w="4679051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/>
          <p:cNvSpPr/>
          <p:nvPr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1"/>
          <p:cNvGrpSpPr/>
          <p:nvPr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</p:grpSpPr>
        <p:sp>
          <p:nvSpPr>
            <p:cNvPr id="101" name="Google Shape;101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1"/>
          <p:cNvSpPr/>
          <p:nvPr>
            <p:ph idx="2" type="pic"/>
          </p:nvPr>
        </p:nvSpPr>
        <p:spPr>
          <a:xfrm>
            <a:off x="1887231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08" name="Google Shape;108;p31"/>
          <p:cNvGrpSpPr/>
          <p:nvPr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</p:grpSpPr>
        <p:sp>
          <p:nvSpPr>
            <p:cNvPr id="109" name="Google Shape;109;p31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1"/>
          <p:cNvSpPr/>
          <p:nvPr>
            <p:ph idx="3" type="pic"/>
          </p:nvPr>
        </p:nvSpPr>
        <p:spPr>
          <a:xfrm>
            <a:off x="6238915" y="2128138"/>
            <a:ext cx="3231237" cy="7091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821027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2"/>
          <p:cNvGrpSpPr/>
          <p:nvPr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</p:grpSpPr>
        <p:sp>
          <p:nvSpPr>
            <p:cNvPr id="121" name="Google Shape;121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/>
          <p:nvPr>
            <p:ph idx="2" type="pic"/>
          </p:nvPr>
        </p:nvSpPr>
        <p:spPr>
          <a:xfrm>
            <a:off x="1887230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28" name="Google Shape;128;p32"/>
          <p:cNvGrpSpPr/>
          <p:nvPr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</p:grpSpPr>
        <p:sp>
          <p:nvSpPr>
            <p:cNvPr id="129" name="Google Shape;129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32"/>
          <p:cNvSpPr/>
          <p:nvPr>
            <p:ph idx="3" type="pic"/>
          </p:nvPr>
        </p:nvSpPr>
        <p:spPr>
          <a:xfrm>
            <a:off x="5867202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36" name="Google Shape;136;p32"/>
          <p:cNvGrpSpPr/>
          <p:nvPr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</p:grpSpPr>
        <p:sp>
          <p:nvSpPr>
            <p:cNvPr id="137" name="Google Shape;137;p32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2"/>
          <p:cNvSpPr/>
          <p:nvPr>
            <p:ph idx="4" type="pic"/>
          </p:nvPr>
        </p:nvSpPr>
        <p:spPr>
          <a:xfrm>
            <a:off x="9839313" y="2128137"/>
            <a:ext cx="3158299" cy="6934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/>
          <p:nvPr/>
        </p:nvSpPr>
        <p:spPr>
          <a:xfrm>
            <a:off x="0" y="765545"/>
            <a:ext cx="3741972" cy="527374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4975" lIns="44975" spcFirstLastPara="1" rIns="44975" wrap="square" tIns="44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Arial"/>
              <a:buNone/>
            </a:pPr>
            <a:r>
              <a:t/>
            </a:r>
            <a:endParaRPr b="0" i="0" sz="17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3"/>
          <p:cNvGrpSpPr/>
          <p:nvPr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</p:grpSpPr>
        <p:sp>
          <p:nvSpPr>
            <p:cNvPr id="149" name="Google Shape;149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/>
          <p:nvPr>
            <p:ph idx="2" type="pic"/>
          </p:nvPr>
        </p:nvSpPr>
        <p:spPr>
          <a:xfrm>
            <a:off x="989160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56" name="Google Shape;156;p33"/>
          <p:cNvGrpSpPr/>
          <p:nvPr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</p:grpSpPr>
        <p:sp>
          <p:nvSpPr>
            <p:cNvPr id="157" name="Google Shape;157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3"/>
          <p:cNvSpPr/>
          <p:nvPr>
            <p:ph idx="3" type="pic"/>
          </p:nvPr>
        </p:nvSpPr>
        <p:spPr>
          <a:xfrm>
            <a:off x="4726746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64" name="Google Shape;164;p33"/>
          <p:cNvGrpSpPr/>
          <p:nvPr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</p:grpSpPr>
        <p:sp>
          <p:nvSpPr>
            <p:cNvPr id="165" name="Google Shape;165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33"/>
          <p:cNvSpPr/>
          <p:nvPr>
            <p:ph idx="4" type="pic"/>
          </p:nvPr>
        </p:nvSpPr>
        <p:spPr>
          <a:xfrm>
            <a:off x="8399154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72" name="Google Shape;172;p33"/>
          <p:cNvGrpSpPr/>
          <p:nvPr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</p:grpSpPr>
        <p:sp>
          <p:nvSpPr>
            <p:cNvPr id="173" name="Google Shape;173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/>
          <p:nvPr>
            <p:ph idx="5" type="pic"/>
          </p:nvPr>
        </p:nvSpPr>
        <p:spPr>
          <a:xfrm>
            <a:off x="12071562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180" name="Google Shape;180;p33"/>
          <p:cNvGrpSpPr/>
          <p:nvPr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</p:grpSpPr>
        <p:sp>
          <p:nvSpPr>
            <p:cNvPr id="181" name="Google Shape;181;p33"/>
            <p:cNvSpPr/>
            <p:nvPr/>
          </p:nvSpPr>
          <p:spPr>
            <a:xfrm>
              <a:off x="2467676" y="1835148"/>
              <a:ext cx="1560218" cy="3187699"/>
            </a:xfrm>
            <a:custGeom>
              <a:rect b="b" l="l" r="r" t="t"/>
              <a:pathLst>
                <a:path extrusionOk="0" h="3187700" w="1560243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564260" y="1932017"/>
              <a:ext cx="1367148" cy="2994343"/>
            </a:xfrm>
            <a:custGeom>
              <a:rect b="b" l="l" r="r" t="t"/>
              <a:pathLst>
                <a:path extrusionOk="0" h="2994344" w="136717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4012524" y="2571269"/>
              <a:ext cx="43167" cy="369582"/>
            </a:xfrm>
            <a:custGeom>
              <a:rect b="b" l="l" r="r" t="t"/>
              <a:pathLst>
                <a:path extrusionOk="0" h="369582" w="43168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439889" y="2484583"/>
              <a:ext cx="58632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38381" y="2773760"/>
              <a:ext cx="58633" cy="242836"/>
            </a:xfrm>
            <a:custGeom>
              <a:rect b="b" l="l" r="r" t="t"/>
              <a:pathLst>
                <a:path extrusionOk="0" h="242836" w="58633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444566" y="2251929"/>
              <a:ext cx="46299" cy="139116"/>
            </a:xfrm>
            <a:custGeom>
              <a:rect b="b" l="l" r="r" t="t"/>
              <a:pathLst>
                <a:path extrusionOk="0" h="139116" w="46299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23"/>
                <a:buFont typeface="Arial"/>
                <a:buNone/>
              </a:pPr>
              <a:r>
                <a:t/>
              </a:r>
              <a:endParaRPr b="0" i="0" sz="29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3"/>
          <p:cNvSpPr/>
          <p:nvPr>
            <p:ph idx="6" type="pic"/>
          </p:nvPr>
        </p:nvSpPr>
        <p:spPr>
          <a:xfrm>
            <a:off x="15815978" y="2405733"/>
            <a:ext cx="3018183" cy="6626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ТС заголовок в 1 строку c картинкой">
  <p:cSld name="36_ТС заголовок в 1 строку c картинкой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ТС заголовок в 1 строку c картинкой">
  <p:cSld name="32_ТС заголовок в 1 строку c картинкой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44975" spcFirstLastPara="1" rIns="449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None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41147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41147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41147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41147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Noto Sans Symbols"/>
              <a:buChar char="▪"/>
              <a:defRPr b="0" i="0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None/>
              <a:defRPr b="0" i="0" sz="7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С заголовок в 1 строку c картинкой">
  <p:cSld name="7_ТС заголовок в 1 строку c картинкой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None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4 строки">
  <p:cSld name="2_ТС заголовок в 4 строк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body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body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39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1"/>
              <a:buFont typeface="Noto Sans Symbols"/>
              <a:buNone/>
              <a:defRPr b="0" i="0" sz="3051" u="none" cap="none" strike="noStrik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4" type="body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9983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5"/>
              <a:buFont typeface="Noto Sans Symbols"/>
              <a:buNone/>
              <a:defRPr b="1" i="0" sz="590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 flipH="1" rot="10800000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4975" spcFirstLastPara="1" rIns="449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6"/>
              <a:buFont typeface="Arial"/>
              <a:buNone/>
            </a:pPr>
            <a:r>
              <a:t/>
            </a:r>
            <a:endParaRPr b="0" i="0" sz="80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>
            <p:ph idx="2" type="pic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3" name="Google Shape;213;p39"/>
          <p:cNvSpPr/>
          <p:nvPr>
            <p:ph idx="3" type="pic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4" name="Google Shape;214;p39"/>
          <p:cNvSpPr/>
          <p:nvPr>
            <p:ph idx="4" type="pic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ТС заголовок в 1 строку c картинкой">
  <p:cSld name="42_ТС заголовок в 1 строку c картинкой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 rot="10800000">
            <a:off x="-18662" y="-18661"/>
            <a:ext cx="6665512" cy="11178786"/>
          </a:xfrm>
          <a:custGeom>
            <a:rect b="b" l="l" r="r" t="t"/>
            <a:pathLst>
              <a:path extrusionOk="0" h="11160126" w="66655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Пользовательский макет">
  <p:cSld name="16_Пользовательский макет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>
            <p:ph idx="2" type="pic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1"/>
          <p:cNvSpPr/>
          <p:nvPr>
            <p:ph idx="3" type="pic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/>
          <p:nvPr>
            <p:ph idx="4" type="pic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1"/>
          <p:cNvSpPr/>
          <p:nvPr>
            <p:ph idx="5" type="pic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1"/>
          <p:cNvSpPr/>
          <p:nvPr>
            <p:ph idx="6" type="pic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1"/>
          <p:cNvSpPr/>
          <p:nvPr>
            <p:ph idx="7" type="pic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None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1122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1122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1122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1122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72"/>
              <a:buFont typeface="Noto Sans Symbols"/>
              <a:buChar char="▪"/>
              <a:defRPr b="0" i="0" sz="17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8" type="body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9" type="body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l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13" type="body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4" type="body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5" type="body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5004" rtl="0" algn="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74"/>
              <a:buFont typeface="Noto Sans Symbols"/>
              <a:buNone/>
              <a:defRPr b="0" i="0" sz="1674" u="none" cap="none" strike="noStrik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8650" lvl="1" marL="9144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8650" lvl="2" marL="13716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8650" lvl="3" marL="18288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8650" lvl="4" marL="2286000" marR="0" rtl="0" algn="l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Noto Sans Symbols"/>
              <a:buChar char="▪"/>
              <a:defRPr b="0" i="0" sz="236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16128" lvl="5" marL="27432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16128" lvl="6" marL="32004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16128" lvl="7" marL="36576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16128" lvl="8" marL="4114800" marR="0" rtl="0" algn="l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28"/>
              <a:buFont typeface="Arial"/>
              <a:buChar char="•"/>
              <a:defRPr b="0" i="0" sz="45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86"/>
              <a:buFont typeface="Arial"/>
              <a:buNone/>
              <a:defRPr b="0" i="0" sz="70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Пользовательский макет">
  <p:cSld name="17_Пользовательский макет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ТС заголовок в 1 строку c картинкой">
  <p:cSld name="44_ТС заголовок в 1 строку c картинкой">
    <p:bg>
      <p:bgPr>
        <a:solidFill>
          <a:schemeClr val="accent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6"/>
          <p:cNvSpPr/>
          <p:nvPr/>
        </p:nvSpPr>
        <p:spPr>
          <a:xfrm rot="10800000">
            <a:off x="0" y="0"/>
            <a:ext cx="19808064" cy="3388659"/>
          </a:xfrm>
          <a:prstGeom prst="round1Rect">
            <a:avLst>
              <a:gd fmla="val 436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7264" l="0" r="0" t="0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5" y="226628"/>
            <a:ext cx="4752000" cy="18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С заголовок в 3 строки">
  <p:cSld name="2_ТС заголовок в 3 строки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rot="10800000">
            <a:off x="-6352" y="-18661"/>
            <a:ext cx="4544483" cy="11191876"/>
          </a:xfrm>
          <a:custGeom>
            <a:rect b="b" l="l" r="r" t="t"/>
            <a:pathLst>
              <a:path extrusionOk="0" h="11191876" w="4544483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12" y="361949"/>
            <a:ext cx="3852000" cy="15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ТС заголовок в 1 строку c картинкой">
  <p:cSld name="41_ТС заголовок в 1 строку c картинкой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343" y="322101"/>
            <a:ext cx="3852000" cy="150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"/>
          <p:cNvSpPr/>
          <p:nvPr>
            <p:ph idx="2" type="pic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30" name="Google Shape;30;p9"/>
          <p:cNvCxnSpPr/>
          <p:nvPr/>
        </p:nvCxnSpPr>
        <p:spPr>
          <a:xfrm>
            <a:off x="4336472" y="621114"/>
            <a:ext cx="0" cy="90692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9"/>
          <p:cNvSpPr/>
          <p:nvPr>
            <p:ph idx="3" type="pic"/>
          </p:nvPr>
        </p:nvSpPr>
        <p:spPr>
          <a:xfrm>
            <a:off x="4808538" y="655334"/>
            <a:ext cx="3406775" cy="8384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/>
        </p:nvSpPr>
        <p:spPr>
          <a:xfrm>
            <a:off x="719138" y="8025743"/>
            <a:ext cx="6710362" cy="1891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oto Sans Symbols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Графы 2</a:t>
            </a:r>
            <a:endParaRPr/>
          </a:p>
        </p:txBody>
      </p:sp>
      <p:pic>
        <p:nvPicPr>
          <p:cNvPr id="240" name="Google Shape;24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6713" r="-2050" t="-14710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24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1" i="0" sz="9000" u="none" cap="none" strike="noStrik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93" y="2296965"/>
            <a:ext cx="6631611" cy="656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Дейкстры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8049985" y="3781561"/>
            <a:ext cx="10630354" cy="5871411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719138" y="2111538"/>
            <a:ext cx="5937021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Положим во все вершины +inf, а в начальную 0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Будем находить непосещенную вершину с самым малым значением и отмечать ее как посещенную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Затем для обновляем расстояния для всех смежных вершин </a:t>
            </a:r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691468" y="5580062"/>
            <a:ext cx="5964691" cy="407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мы вообще нашли?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Сколько всего итераций будет у такого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сложность?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можно улучшить?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843" y="4353985"/>
            <a:ext cx="10378638" cy="4478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ейкстра, Эдсгер Вибе — Википедия" id="250" name="Google Shape;2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4454" y="388560"/>
            <a:ext cx="1545673" cy="206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/>
        </p:nvSpPr>
        <p:spPr>
          <a:xfrm>
            <a:off x="1805940" y="1097578"/>
            <a:ext cx="1707561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Запуск из нескольких вершин</a:t>
            </a:r>
            <a:endParaRPr/>
          </a:p>
        </p:txBody>
      </p:sp>
      <p:sp>
        <p:nvSpPr>
          <p:cNvPr id="256" name="Google Shape;256;p45"/>
          <p:cNvSpPr txBox="1"/>
          <p:nvPr/>
        </p:nvSpPr>
        <p:spPr>
          <a:xfrm>
            <a:off x="1805940" y="2442491"/>
            <a:ext cx="16193302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очень захотеть, то алгоритм Дейкстры можно запустить из нескольких вершин.  </a:t>
            </a:r>
            <a:endParaRPr/>
          </a:p>
        </p:txBody>
      </p:sp>
      <p:sp>
        <p:nvSpPr>
          <p:cNvPr id="257" name="Google Shape;257;p45"/>
          <p:cNvSpPr txBox="1"/>
          <p:nvPr/>
        </p:nvSpPr>
        <p:spPr>
          <a:xfrm>
            <a:off x="2720340" y="6132397"/>
            <a:ext cx="6185916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это сделать?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Зачем нам это нужно?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измениться сложность?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Можно ли это сделать в BFS’e?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6164280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050283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7936286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40" y="8822289"/>
            <a:ext cx="556367" cy="556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аф блоков-точек сочленения — Викиконспекты" id="262" name="Google Shape;26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8239" y="5770427"/>
            <a:ext cx="4570329" cy="425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/>
        </p:nvSpPr>
        <p:spPr>
          <a:xfrm>
            <a:off x="1805939" y="1097578"/>
            <a:ext cx="1821460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Система непересекающихся множеств</a:t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1805940" y="2442491"/>
            <a:ext cx="137205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Хотим объединять множества. К примеру, компоненты связаности в графе </a:t>
            </a:r>
            <a:endParaRPr/>
          </a:p>
        </p:txBody>
      </p:sp>
      <p:sp>
        <p:nvSpPr>
          <p:cNvPr id="269" name="Google Shape;269;p46"/>
          <p:cNvSpPr txBox="1"/>
          <p:nvPr/>
        </p:nvSpPr>
        <p:spPr>
          <a:xfrm>
            <a:off x="1805939" y="5580062"/>
            <a:ext cx="6185916" cy="35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Изначально все компоненты будут одни в своей компоненте, потом мы будем их объединять друг с другом 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 похоже на дерево, и нам важно знать корень каждой из компонент </a:t>
            </a:r>
            <a:endParaRPr/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6226" y="6273112"/>
            <a:ext cx="9232900" cy="26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7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7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4948174" y="620143"/>
            <a:ext cx="990295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объединять множества быстрее?</a:t>
            </a:r>
            <a:endParaRPr/>
          </a:p>
        </p:txBody>
      </p:sp>
      <p:sp>
        <p:nvSpPr>
          <p:cNvPr id="279" name="Google Shape;279;p47"/>
          <p:cNvSpPr txBox="1"/>
          <p:nvPr/>
        </p:nvSpPr>
        <p:spPr>
          <a:xfrm>
            <a:off x="2088168" y="5755805"/>
            <a:ext cx="4317274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Эвристика сжатия пути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хранить все деревья высоты 1</a:t>
            </a:r>
            <a:endParaRPr/>
          </a:p>
        </p:txBody>
      </p:sp>
      <p:sp>
        <p:nvSpPr>
          <p:cNvPr id="280" name="Google Shape;280;p47"/>
          <p:cNvSpPr txBox="1"/>
          <p:nvPr/>
        </p:nvSpPr>
        <p:spPr>
          <a:xfrm>
            <a:off x="7762627" y="6360096"/>
            <a:ext cx="3996236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Ранговая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подвешивать меньшие деревья за большие</a:t>
            </a:r>
            <a:endParaRPr/>
          </a:p>
        </p:txBody>
      </p:sp>
      <p:sp>
        <p:nvSpPr>
          <p:cNvPr id="281" name="Google Shape;281;p47"/>
          <p:cNvSpPr txBox="1"/>
          <p:nvPr/>
        </p:nvSpPr>
        <p:spPr>
          <a:xfrm>
            <a:off x="13393623" y="6067708"/>
            <a:ext cx="4153987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Очень крутая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делать и то, и то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787810"/>
            <a:ext cx="826633" cy="82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/>
          <p:nvPr/>
        </p:nvSpPr>
        <p:spPr>
          <a:xfrm>
            <a:off x="1554928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A5DBA9">
              <a:alpha val="6588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7166834" y="4956680"/>
            <a:ext cx="5383754" cy="5002305"/>
          </a:xfrm>
          <a:prstGeom prst="roundRect">
            <a:avLst>
              <a:gd fmla="val 8938" name="adj"/>
            </a:avLst>
          </a:prstGeom>
          <a:solidFill>
            <a:srgbClr val="D9F6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8"/>
          <p:cNvSpPr/>
          <p:nvPr/>
        </p:nvSpPr>
        <p:spPr>
          <a:xfrm>
            <a:off x="12778740" y="4446494"/>
            <a:ext cx="5383754" cy="5002305"/>
          </a:xfrm>
          <a:prstGeom prst="roundRect">
            <a:avLst>
              <a:gd fmla="val 89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8"/>
          <p:cNvSpPr txBox="1"/>
          <p:nvPr/>
        </p:nvSpPr>
        <p:spPr>
          <a:xfrm>
            <a:off x="4948174" y="620143"/>
            <a:ext cx="990295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Noto Sans Symbols"/>
              <a:buNone/>
            </a:pPr>
            <a:r>
              <a:rPr b="1" i="0" lang="ru-RU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объединять множества быстрее?</a:t>
            </a:r>
            <a:endParaRPr/>
          </a:p>
        </p:txBody>
      </p:sp>
      <p:sp>
        <p:nvSpPr>
          <p:cNvPr id="293" name="Google Shape;293;p48"/>
          <p:cNvSpPr txBox="1"/>
          <p:nvPr/>
        </p:nvSpPr>
        <p:spPr>
          <a:xfrm>
            <a:off x="2057835" y="5461795"/>
            <a:ext cx="4317274" cy="263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Эвристика сжатия пути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хранить все деревья высоты 1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7762627" y="6360096"/>
            <a:ext cx="3996236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Ранговая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подвешивать меньшие деревья за большие</a:t>
            </a:r>
            <a:endParaRPr/>
          </a:p>
        </p:txBody>
      </p:sp>
      <p:sp>
        <p:nvSpPr>
          <p:cNvPr id="295" name="Google Shape;295;p48"/>
          <p:cNvSpPr txBox="1"/>
          <p:nvPr/>
        </p:nvSpPr>
        <p:spPr>
          <a:xfrm>
            <a:off x="13393623" y="6067708"/>
            <a:ext cx="4153987" cy="31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Очень крутая эвристика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Будем делать и то, и то</a:t>
            </a:r>
            <a:b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Какая будет сложность?</a:t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642" y="5347263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5800" y="4865824"/>
            <a:ext cx="748619" cy="74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68" y="4787810"/>
            <a:ext cx="826633" cy="826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аблик «Странные опросы для спортивных программистов»" id="299" name="Google Shape;29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0016" y="5967228"/>
            <a:ext cx="4317274" cy="3417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Минимальные остов</a:t>
            </a:r>
            <a:endParaRPr/>
          </a:p>
        </p:txBody>
      </p:sp>
      <p:sp>
        <p:nvSpPr>
          <p:cNvPr id="305" name="Google Shape;305;p49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Есть граф, хотим из ребер графа построить минимальное по весу дерево</a:t>
            </a: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691468" y="5580062"/>
            <a:ext cx="5964691" cy="5611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этого нам нужна лемма о безопасном ребре: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Если разделить граф на две части, то объединить их оптимальным образом можно ребром минимального веса между двумя частями*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33333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*Авторская интерпретация</a:t>
            </a:r>
            <a:endParaRPr/>
          </a:p>
          <a:p>
            <a:pPr indent="0" lvl="0" marL="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Прима</a:t>
            </a:r>
            <a:endParaRPr/>
          </a:p>
        </p:txBody>
      </p:sp>
      <p:sp>
        <p:nvSpPr>
          <p:cNvPr id="314" name="Google Shape;314;p50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Ищем минимальное исходящее ребро из нашего остова, и добавляем его в остов</a:t>
            </a:r>
            <a:endParaRPr/>
          </a:p>
        </p:txBody>
      </p:sp>
      <p:sp>
        <p:nvSpPr>
          <p:cNvPr id="316" name="Google Shape;316;p50"/>
          <p:cNvSpPr txBox="1"/>
          <p:nvPr/>
        </p:nvSpPr>
        <p:spPr>
          <a:xfrm>
            <a:off x="691468" y="5580062"/>
            <a:ext cx="596469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будет у этого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Похоже на Дейкстру?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17" name="Google Shape;3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/>
        </p:nvSpPr>
        <p:spPr>
          <a:xfrm>
            <a:off x="719138" y="558261"/>
            <a:ext cx="82804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oto Sans Symbols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Алгоритм Краскала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8049985" y="2618963"/>
            <a:ext cx="10630354" cy="7034009"/>
          </a:xfrm>
          <a:prstGeom prst="roundRect">
            <a:avLst>
              <a:gd fmla="val 435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719138" y="2111538"/>
            <a:ext cx="5937021" cy="1610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Сортируем все ребра и берем их в остов, если ребра соединяют вершины из разных компонент</a:t>
            </a:r>
            <a:endParaRPr/>
          </a:p>
        </p:txBody>
      </p:sp>
      <p:sp>
        <p:nvSpPr>
          <p:cNvPr id="325" name="Google Shape;325;p51"/>
          <p:cNvSpPr txBox="1"/>
          <p:nvPr/>
        </p:nvSpPr>
        <p:spPr>
          <a:xfrm>
            <a:off x="691468" y="5580062"/>
            <a:ext cx="596469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Какая сложность будет у этого алгоритма?</a:t>
            </a:r>
            <a:endParaRPr/>
          </a:p>
          <a:p>
            <a:pPr indent="-4572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нам поможет CНМ?</a:t>
            </a:r>
            <a:endParaRPr/>
          </a:p>
          <a:p>
            <a:pPr indent="-279400" lvl="0" marL="457200" marR="0" rtl="0" algn="l">
              <a:lnSpc>
                <a:spcPct val="142857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инимальное остовное дерево — Википедия"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143" y="3874177"/>
            <a:ext cx="5785519" cy="466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